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3716000" cy="195072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8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144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236" y="36"/>
      </p:cViewPr>
      <p:guideLst>
        <p:guide orient="horz" pos="6144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314F4A-46FC-8A49-BEDC-B00D0DFE491B}" type="datetimeFigureOut">
              <a:rPr lang="de-DE"/>
              <a:pPr>
                <a:defRPr/>
              </a:pPr>
              <a:t>26.09.2018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D9BEDF-E19A-7045-8BA0-16A5325061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56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>
              <a:latin typeface="Calibri" charset="0"/>
            </a:endParaRPr>
          </a:p>
        </p:txBody>
      </p:sp>
      <p:sp>
        <p:nvSpPr>
          <p:cNvPr id="40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2B345EDA-D983-C846-8A72-7F007F337D5E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57736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8700" y="6059488"/>
            <a:ext cx="11658600" cy="4181475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57400" y="11053763"/>
            <a:ext cx="9601200" cy="4984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4869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551363"/>
            <a:ext cx="12344400" cy="12874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1739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944100" y="781050"/>
            <a:ext cx="3086100" cy="16644938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781050"/>
            <a:ext cx="9105900" cy="1664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4944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551363"/>
            <a:ext cx="12344400" cy="128746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4302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4263" y="12534900"/>
            <a:ext cx="11658600" cy="3875088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84263" y="8267700"/>
            <a:ext cx="11658600" cy="4267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070219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4551363"/>
            <a:ext cx="6096000" cy="128746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4200" y="4551363"/>
            <a:ext cx="6096000" cy="128746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5219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4367213"/>
            <a:ext cx="6061075" cy="18192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5800" y="6186488"/>
            <a:ext cx="6061075" cy="112395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967538" y="4367213"/>
            <a:ext cx="6062662" cy="18192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67538" y="6186488"/>
            <a:ext cx="6062662" cy="1123950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3429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8825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6495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76288"/>
            <a:ext cx="4513263" cy="33051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62575" y="776288"/>
            <a:ext cx="7667625" cy="166497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5800" y="4081463"/>
            <a:ext cx="4513263" cy="13344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89848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9225" y="13655675"/>
            <a:ext cx="8229600" cy="161131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9225" y="1743075"/>
            <a:ext cx="8229600" cy="117046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Gill 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89225" y="15266988"/>
            <a:ext cx="8229600" cy="22891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85916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charset="0"/>
          <a:ea typeface="ヒラギノ角ゴ ProN W6" charset="0"/>
          <a:cs typeface="ヒラギノ角ゴ ProN W6" charset="0"/>
          <a:sym typeface="Helvetica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 38"/>
          <p:cNvSpPr/>
          <p:nvPr/>
        </p:nvSpPr>
        <p:spPr bwMode="auto">
          <a:xfrm>
            <a:off x="504421" y="14218096"/>
            <a:ext cx="12793241" cy="5056844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7" name="Rechthoek 36"/>
          <p:cNvSpPr/>
          <p:nvPr/>
        </p:nvSpPr>
        <p:spPr bwMode="auto">
          <a:xfrm>
            <a:off x="537629" y="338741"/>
            <a:ext cx="12731125" cy="2204751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537629" y="4210789"/>
            <a:ext cx="6336708" cy="1368152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080" name="Rectangle 8"/>
          <p:cNvSpPr>
            <a:spLocks/>
          </p:cNvSpPr>
          <p:nvPr/>
        </p:nvSpPr>
        <p:spPr bwMode="auto">
          <a:xfrm>
            <a:off x="7003685" y="2902807"/>
            <a:ext cx="6173851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just">
              <a:lnSpc>
                <a:spcPct val="11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Methods: </a:t>
            </a:r>
            <a:r>
              <a:rPr lang="en-US" sz="1600" dirty="0">
                <a:solidFill>
                  <a:srgbClr val="0070C0"/>
                </a:solidFill>
              </a:rPr>
              <a:t>A within-subject </a:t>
            </a:r>
            <a:r>
              <a:rPr lang="en-US" sz="1600" dirty="0" smtClean="0">
                <a:solidFill>
                  <a:srgbClr val="0070C0"/>
                </a:solidFill>
              </a:rPr>
              <a:t>design in which </a:t>
            </a:r>
            <a:r>
              <a:rPr lang="en-US" sz="1600" dirty="0">
                <a:solidFill>
                  <a:srgbClr val="0070C0"/>
                </a:solidFill>
              </a:rPr>
              <a:t>every routine KC session was followed by a BabyBe (BB) session, with a washout period of at least two hours in between. Nurses annotated </a:t>
            </a:r>
            <a:r>
              <a:rPr lang="en-US" sz="1600" dirty="0" smtClean="0">
                <a:solidFill>
                  <a:srgbClr val="0070C0"/>
                </a:solidFill>
              </a:rPr>
              <a:t>start </a:t>
            </a:r>
            <a:r>
              <a:rPr lang="en-US" sz="1600" dirty="0">
                <a:solidFill>
                  <a:srgbClr val="0070C0"/>
                </a:solidFill>
              </a:rPr>
              <a:t>and end times of KC and BB sessions. Data from the pre-KC, KC, post-KC, pre-BB, BB and post-BB </a:t>
            </a:r>
            <a:r>
              <a:rPr lang="en-US" sz="1600" dirty="0" smtClean="0">
                <a:solidFill>
                  <a:srgbClr val="0070C0"/>
                </a:solidFill>
              </a:rPr>
              <a:t>periods were </a:t>
            </a:r>
            <a:r>
              <a:rPr lang="en-US" sz="1600" dirty="0">
                <a:solidFill>
                  <a:srgbClr val="0070C0"/>
                </a:solidFill>
              </a:rPr>
              <a:t>retrieved from the patient monitor via a data warehouse. Five </a:t>
            </a:r>
            <a:r>
              <a:rPr lang="en-US" sz="1600" dirty="0" smtClean="0">
                <a:solidFill>
                  <a:srgbClr val="0070C0"/>
                </a:solidFill>
              </a:rPr>
              <a:t>features </a:t>
            </a:r>
            <a:r>
              <a:rPr lang="en-US" sz="1600" dirty="0">
                <a:solidFill>
                  <a:srgbClr val="0070C0"/>
                </a:solidFill>
              </a:rPr>
              <a:t>of HRV were used to compare the effect of KC and the mattress. </a:t>
            </a:r>
            <a:r>
              <a:rPr lang="en-US" sz="1600" dirty="0" smtClean="0">
                <a:solidFill>
                  <a:srgbClr val="0070C0"/>
                </a:solidFill>
              </a:rPr>
              <a:t>One of </a:t>
            </a:r>
            <a:r>
              <a:rPr lang="en-US" sz="1600" dirty="0">
                <a:solidFill>
                  <a:srgbClr val="0070C0"/>
                </a:solidFill>
              </a:rPr>
              <a:t>these features, </a:t>
            </a:r>
            <a:r>
              <a:rPr lang="en-US" sz="1600" dirty="0" smtClean="0">
                <a:solidFill>
                  <a:srgbClr val="0070C0"/>
                </a:solidFill>
              </a:rPr>
              <a:t>the </a:t>
            </a:r>
            <a:r>
              <a:rPr lang="en-US" sz="1600" dirty="0">
                <a:solidFill>
                  <a:srgbClr val="0070C0"/>
                </a:solidFill>
              </a:rPr>
              <a:t>standard deviation of decelerations (</a:t>
            </a:r>
            <a:r>
              <a:rPr lang="en-US" sz="1600" dirty="0" smtClean="0">
                <a:solidFill>
                  <a:srgbClr val="0070C0"/>
                </a:solidFill>
              </a:rPr>
              <a:t>SDDec) specifically captures </a:t>
            </a:r>
            <a:r>
              <a:rPr lang="en-US" sz="1600" dirty="0">
                <a:solidFill>
                  <a:srgbClr val="0070C0"/>
                </a:solidFill>
              </a:rPr>
              <a:t>the contribution of transient heart rate decelerations to HRV, a measure of </a:t>
            </a:r>
            <a:r>
              <a:rPr lang="en-US" sz="1600" dirty="0" smtClean="0">
                <a:solidFill>
                  <a:srgbClr val="0070C0"/>
                </a:solidFill>
              </a:rPr>
              <a:t>regulatory instability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of the autonomic nervous system.</a:t>
            </a:r>
            <a:endParaRPr lang="nl-NL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857991" y="1856120"/>
            <a:ext cx="1209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r>
              <a:rPr lang="nl-NL" sz="1800" dirty="0" smtClean="0">
                <a:solidFill>
                  <a:srgbClr val="0070C0"/>
                </a:solidFill>
              </a:rPr>
              <a:t>D</a:t>
            </a:r>
            <a:r>
              <a:rPr lang="nl-NL" sz="1800" dirty="0">
                <a:solidFill>
                  <a:srgbClr val="0070C0"/>
                </a:solidFill>
              </a:rPr>
              <a:t>. </a:t>
            </a:r>
            <a:r>
              <a:rPr lang="nl-NL" sz="1800" dirty="0" smtClean="0">
                <a:solidFill>
                  <a:srgbClr val="0070C0"/>
                </a:solidFill>
              </a:rPr>
              <a:t>Kommers, R. Joshi, C. van Pul, L. Feijs, G. Oei, S. Bambang Oetomo, </a:t>
            </a:r>
            <a:r>
              <a:rPr lang="nl-NL" sz="1800" dirty="0">
                <a:solidFill>
                  <a:srgbClr val="0070C0"/>
                </a:solidFill>
              </a:rPr>
              <a:t>P. </a:t>
            </a:r>
            <a:r>
              <a:rPr lang="nl-NL" sz="1800" dirty="0" smtClean="0">
                <a:solidFill>
                  <a:srgbClr val="0070C0"/>
                </a:solidFill>
              </a:rPr>
              <a:t>Andriessen</a:t>
            </a:r>
            <a:r>
              <a:rPr lang="nl-NL" dirty="0">
                <a:solidFill>
                  <a:srgbClr val="0070C0"/>
                </a:solidFill>
              </a:rPr>
              <a:t/>
            </a:r>
            <a:br>
              <a:rPr lang="nl-NL" dirty="0">
                <a:solidFill>
                  <a:srgbClr val="0070C0"/>
                </a:solidFill>
              </a:rPr>
            </a:br>
            <a:endParaRPr lang="en-US" sz="600" baseline="30000" dirty="0" smtClean="0">
              <a:solidFill>
                <a:srgbClr val="0070C0"/>
              </a:solidFill>
              <a:latin typeface="Helvetica" charset="0"/>
              <a:ea typeface="ヒラギノ角ゴ Pro W3" charset="0"/>
              <a:cs typeface="ヒラギノ角ゴ Pro W3" charset="0"/>
              <a:sym typeface="Helvetica" charset="0"/>
            </a:endParaRPr>
          </a:p>
          <a:p>
            <a:r>
              <a:rPr lang="en-US" sz="1400" dirty="0" smtClean="0">
                <a:solidFill>
                  <a:srgbClr val="0070C0"/>
                </a:solidFill>
                <a:latin typeface="Helvetica" charset="0"/>
                <a:ea typeface="ヒラギノ角ゴ Pro W3" charset="0"/>
                <a:cs typeface="ヒラギノ角ゴ Pro W3" charset="0"/>
                <a:sym typeface="Helvetica" charset="0"/>
              </a:rPr>
              <a:t>Máxima </a:t>
            </a:r>
            <a:r>
              <a:rPr lang="en-US" sz="1400" dirty="0">
                <a:solidFill>
                  <a:srgbClr val="0070C0"/>
                </a:solidFill>
                <a:latin typeface="Helvetica" charset="0"/>
                <a:ea typeface="ヒラギノ角ゴ Pro W3" charset="0"/>
                <a:cs typeface="ヒラギノ角ゴ Pro W3" charset="0"/>
                <a:sym typeface="Helvetica" charset="0"/>
              </a:rPr>
              <a:t>Medical Centre, </a:t>
            </a:r>
            <a:r>
              <a:rPr lang="en-US" sz="1400" dirty="0" smtClean="0">
                <a:solidFill>
                  <a:srgbClr val="0070C0"/>
                </a:solidFill>
                <a:latin typeface="Helvetica" charset="0"/>
                <a:ea typeface="ヒラギノ角ゴ Pro W3" charset="0"/>
                <a:cs typeface="ヒラギノ角ゴ Pro W3" charset="0"/>
                <a:sym typeface="Helvetica" charset="0"/>
              </a:rPr>
              <a:t>Veldhoven,</a:t>
            </a:r>
            <a:r>
              <a:rPr lang="en-US" sz="1400" dirty="0" smtClean="0">
                <a:solidFill>
                  <a:srgbClr val="0070C0"/>
                </a:solidFill>
                <a:latin typeface="Helvetica" charset="0"/>
                <a:ea typeface="ヒラギノ角ゴ Pro W3" charset="0"/>
                <a:cs typeface="ヒラギノ角ゴ Pro W3" charset="0"/>
                <a:sym typeface="Helvetica" charset="0"/>
              </a:rPr>
              <a:t> in collaboration with Eindhoven University of Technology</a:t>
            </a:r>
            <a:endParaRPr lang="en-US" sz="1600" dirty="0">
              <a:solidFill>
                <a:srgbClr val="0070C0"/>
              </a:solidFill>
              <a:latin typeface="Helvetica" charset="0"/>
              <a:ea typeface="ヒラギノ角ゴ Pro W3" charset="0"/>
              <a:cs typeface="ヒラギノ角ゴ Pro W3" charset="0"/>
              <a:sym typeface="Helvetica" charset="0"/>
            </a:endParaRPr>
          </a:p>
        </p:txBody>
      </p:sp>
      <p:sp>
        <p:nvSpPr>
          <p:cNvPr id="3078" name="Rectangle 6"/>
          <p:cNvSpPr>
            <a:spLocks/>
          </p:cNvSpPr>
          <p:nvPr/>
        </p:nvSpPr>
        <p:spPr bwMode="auto">
          <a:xfrm>
            <a:off x="796249" y="2873540"/>
            <a:ext cx="58420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just">
              <a:lnSpc>
                <a:spcPct val="11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+mj-lt"/>
                <a:ea typeface="ヒラギノ角ゴ Pro W3" charset="0"/>
                <a:cs typeface="ヒラギノ角ゴ Pro W3" charset="0"/>
                <a:sym typeface="Times New Roman" charset="0"/>
              </a:rPr>
              <a:t>Background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ea typeface="ヒラギノ角ゴ Pro W3" charset="0"/>
                <a:cs typeface="ヒラギノ角ゴ Pro W3" charset="0"/>
                <a:sym typeface="Times New Roman" charset="0"/>
              </a:rPr>
              <a:t>: </a:t>
            </a: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rgbClr val="0070C0"/>
                </a:solidFill>
              </a:rPr>
              <a:t>Numerous positive effects of Kangaroo care (KC) have been reported. However, the duration that parents can spend kangarooing is often limited. </a:t>
            </a:r>
            <a:endParaRPr lang="en-US" sz="1600" dirty="0" smtClean="0">
              <a:solidFill>
                <a:srgbClr val="0070C0"/>
              </a:solidFill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rgbClr val="0070C0"/>
                </a:solidFill>
                <a:latin typeface="+mj-lt"/>
                <a:ea typeface="ヒラギノ角ゴ Pro W3" charset="0"/>
                <a:cs typeface="ヒラギノ角ゴ Pro W3" charset="0"/>
                <a:sym typeface="Times New Roman" charset="0"/>
              </a:rPr>
              <a:t>The </a:t>
            </a:r>
            <a:r>
              <a:rPr lang="en-US" sz="1600" b="1" dirty="0" smtClean="0">
                <a:solidFill>
                  <a:srgbClr val="0070C0"/>
                </a:solidFill>
                <a:latin typeface="+mj-lt"/>
                <a:ea typeface="ヒラギノ角ゴ Pro W3" charset="0"/>
                <a:cs typeface="ヒラギノ角ゴ Pro W3" charset="0"/>
                <a:sym typeface="Times New Roman" charset="0"/>
              </a:rPr>
              <a:t>purpose</a:t>
            </a:r>
            <a:r>
              <a:rPr lang="en-US" sz="1600" dirty="0" smtClean="0">
                <a:solidFill>
                  <a:srgbClr val="0070C0"/>
                </a:solidFill>
                <a:latin typeface="+mj-lt"/>
                <a:ea typeface="ヒラギノ角ゴ Pro W3" charset="0"/>
                <a:cs typeface="ヒラギノ角ゴ Pro W3" charset="0"/>
                <a:sym typeface="Times New Roman" charset="0"/>
              </a:rPr>
              <a:t> of our study is to </a:t>
            </a:r>
            <a:r>
              <a:rPr lang="en-US" sz="1600" dirty="0" smtClean="0">
                <a:solidFill>
                  <a:srgbClr val="0070C0"/>
                </a:solidFill>
              </a:rPr>
              <a:t>investigate </a:t>
            </a:r>
            <a:r>
              <a:rPr lang="en-US" sz="1600" dirty="0">
                <a:solidFill>
                  <a:srgbClr val="0070C0"/>
                </a:solidFill>
              </a:rPr>
              <a:t>whether a mattress developed to mimic breathing motion and the sounds of heartbeats (BabyBe GMBH®, Stuttgart, Germany) can simulate aspects of KC in preterm infants as measured by features </a:t>
            </a:r>
            <a:r>
              <a:rPr lang="en-US" sz="1600" dirty="0" smtClean="0">
                <a:solidFill>
                  <a:srgbClr val="0070C0"/>
                </a:solidFill>
              </a:rPr>
              <a:t>of beat-to-beat </a:t>
            </a:r>
            <a:r>
              <a:rPr lang="en-US" sz="1600" dirty="0">
                <a:solidFill>
                  <a:srgbClr val="0070C0"/>
                </a:solidFill>
              </a:rPr>
              <a:t>heart rate variability (HRV). </a:t>
            </a: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b="1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rgbClr val="0070C0"/>
              </a:solidFill>
              <a:latin typeface="+mj-lt"/>
              <a:ea typeface="ヒラギノ角ゴ Pro W3" charset="0"/>
              <a:cs typeface="ヒラギノ角ゴ Pro W3" charset="0"/>
              <a:sym typeface="Times New Roman" charset="0"/>
            </a:endParaRPr>
          </a:p>
        </p:txBody>
      </p:sp>
      <p:sp>
        <p:nvSpPr>
          <p:cNvPr id="3079" name="Rectangle 7"/>
          <p:cNvSpPr>
            <a:spLocks/>
          </p:cNvSpPr>
          <p:nvPr/>
        </p:nvSpPr>
        <p:spPr bwMode="auto">
          <a:xfrm>
            <a:off x="796249" y="938494"/>
            <a:ext cx="1209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000" dirty="0">
                <a:solidFill>
                  <a:srgbClr val="FF0000"/>
                </a:solidFill>
              </a:rPr>
              <a:t>KANGAROO CARE STABILIZES PRETERM INFANT PHYSIOLOGY </a:t>
            </a:r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AS </a:t>
            </a:r>
            <a:r>
              <a:rPr lang="en-US" sz="2000" dirty="0">
                <a:solidFill>
                  <a:srgbClr val="0070C0"/>
                </a:solidFill>
              </a:rPr>
              <a:t>MEASURED BY HEART RATE </a:t>
            </a:r>
            <a:r>
              <a:rPr lang="en-US" sz="2000" dirty="0" smtClean="0">
                <a:solidFill>
                  <a:srgbClr val="0070C0"/>
                </a:solidFill>
              </a:rPr>
              <a:t>VARIABILITY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- A </a:t>
            </a:r>
            <a:r>
              <a:rPr lang="en-US" sz="2000" dirty="0">
                <a:solidFill>
                  <a:srgbClr val="0070C0"/>
                </a:solidFill>
              </a:rPr>
              <a:t>MATTRESS SIMULATING ASPECTS OF KANGAROO CARE DOES NOT</a:t>
            </a:r>
            <a:endParaRPr lang="nl-NL" sz="2000" dirty="0">
              <a:solidFill>
                <a:srgbClr val="0070C0"/>
              </a:solidFill>
            </a:endParaRPr>
          </a:p>
          <a:p>
            <a:endParaRPr lang="en-US" sz="3000" b="1" dirty="0">
              <a:solidFill>
                <a:schemeClr val="tx1"/>
              </a:solidFill>
              <a:latin typeface="Helvetica" charset="0"/>
              <a:ea typeface="ヒラギノ角ゴ Pro W3" charset="0"/>
              <a:cs typeface="ヒラギノ角ゴ Pro W3" charset="0"/>
              <a:sym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3" r="9584"/>
          <a:stretch/>
        </p:blipFill>
        <p:spPr>
          <a:xfrm rot="5400000">
            <a:off x="8085105" y="4748422"/>
            <a:ext cx="3046929" cy="533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504" b="365"/>
          <a:stretch/>
        </p:blipFill>
        <p:spPr>
          <a:xfrm>
            <a:off x="2075172" y="9077524"/>
            <a:ext cx="9686925" cy="4815529"/>
          </a:xfrm>
          <a:prstGeom prst="rect">
            <a:avLst/>
          </a:prstGeom>
        </p:spPr>
      </p:pic>
      <p:pic>
        <p:nvPicPr>
          <p:cNvPr id="1026" name="Picture 2" descr="Image result for kangaroo ca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411" y="5891957"/>
            <a:ext cx="5431482" cy="304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491778" y="14269497"/>
            <a:ext cx="3141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solidFill>
                  <a:srgbClr val="0070C0"/>
                </a:solidFill>
                <a:latin typeface="+mj-lt"/>
              </a:rPr>
              <a:t>Results and conclusion:</a:t>
            </a:r>
            <a:endParaRPr lang="nl-NL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999" y="17951501"/>
            <a:ext cx="125712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In </a:t>
            </a:r>
            <a:r>
              <a:rPr lang="en-US" sz="1600" dirty="0">
                <a:solidFill>
                  <a:srgbClr val="0070C0"/>
                </a:solidFill>
              </a:rPr>
              <a:t>total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, 182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KC and 180 BabyBe sessions were analyzed in 20 preterm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infants. Autonomic regulation stabilized during KC as reflected by a reduction in SDDec. After KC, this effect remained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(p ≤ 0.01). The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mattress did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not </a:t>
            </a:r>
            <a:r>
              <a:rPr lang="en-US" sz="1600">
                <a:solidFill>
                  <a:srgbClr val="0070C0"/>
                </a:solidFill>
                <a:latin typeface="+mj-lt"/>
              </a:rPr>
              <a:t>affect </a:t>
            </a:r>
            <a:r>
              <a:rPr lang="en-US" sz="1600" smtClean="0">
                <a:solidFill>
                  <a:srgbClr val="0070C0"/>
                </a:solidFill>
                <a:latin typeface="+mj-lt"/>
              </a:rPr>
              <a:t>SDDec significantly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.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 </a:t>
            </a:r>
            <a:endParaRPr lang="en-US" sz="1600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n-US" sz="1600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n-US" sz="4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Conclusion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: Unlike KC, a mattress that </a:t>
            </a: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mimics 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breathing motion and heartbeat sounds does not </a:t>
            </a: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stabilize autonomic regulation.</a:t>
            </a:r>
            <a:endParaRPr lang="nl-NL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nl-NL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4421" y="18613220"/>
            <a:ext cx="12764333" cy="66172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t="1293"/>
          <a:stretch/>
        </p:blipFill>
        <p:spPr>
          <a:xfrm>
            <a:off x="2075172" y="14650143"/>
            <a:ext cx="9686925" cy="32154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2147180" y="14693951"/>
            <a:ext cx="318332" cy="30405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992697" y="14703208"/>
            <a:ext cx="318332" cy="30405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yout">
  <a:themeElements>
    <a:clrScheme name="Layo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yout">
      <a:majorFont>
        <a:latin typeface="Helvetica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Pages>0</Pages>
  <Words>255</Words>
  <Characters>0</Characters>
  <Application>Microsoft Office PowerPoint</Application>
  <PresentationFormat>Custom</PresentationFormat>
  <Lines>0</Lines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Gill Sans</vt:lpstr>
      <vt:lpstr>Helvetica</vt:lpstr>
      <vt:lpstr>Times New Roman</vt:lpstr>
      <vt:lpstr>ヒラギノ角ゴ Pro W3</vt:lpstr>
      <vt:lpstr>ヒラギノ角ゴ ProN W3</vt:lpstr>
      <vt:lpstr>ヒラギノ角ゴ ProN W6</vt:lpstr>
      <vt:lpstr>Layout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Pul, C. van</dc:creator>
  <cp:keywords/>
  <dc:description/>
  <cp:lastModifiedBy>I3</cp:lastModifiedBy>
  <cp:revision>54</cp:revision>
  <dcterms:modified xsi:type="dcterms:W3CDTF">2018-09-26T16:42:16Z</dcterms:modified>
</cp:coreProperties>
</file>