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3"/>
  </p:notesMasterIdLst>
  <p:sldIdLst>
    <p:sldId id="258" r:id="rId2"/>
  </p:sldIdLst>
  <p:sldSz cx="13716000" cy="19507200"/>
  <p:notesSz cx="6858000" cy="91440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84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1pPr>
    <a:lvl2pPr marL="457200" algn="ctr" rtl="0" fontAlgn="base">
      <a:spcBef>
        <a:spcPct val="0"/>
      </a:spcBef>
      <a:spcAft>
        <a:spcPct val="0"/>
      </a:spcAft>
      <a:defRPr sz="84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2pPr>
    <a:lvl3pPr marL="914400" algn="ctr" rtl="0" fontAlgn="base">
      <a:spcBef>
        <a:spcPct val="0"/>
      </a:spcBef>
      <a:spcAft>
        <a:spcPct val="0"/>
      </a:spcAft>
      <a:defRPr sz="84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3pPr>
    <a:lvl4pPr marL="1371600" algn="ctr" rtl="0" fontAlgn="base">
      <a:spcBef>
        <a:spcPct val="0"/>
      </a:spcBef>
      <a:spcAft>
        <a:spcPct val="0"/>
      </a:spcAft>
      <a:defRPr sz="84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4pPr>
    <a:lvl5pPr marL="1828800" algn="ctr" rtl="0" fontAlgn="base">
      <a:spcBef>
        <a:spcPct val="0"/>
      </a:spcBef>
      <a:spcAft>
        <a:spcPct val="0"/>
      </a:spcAft>
      <a:defRPr sz="84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5pPr>
    <a:lvl6pPr marL="2286000" algn="l" defTabSz="457200" rtl="0" eaLnBrk="1" latinLnBrk="0" hangingPunct="1">
      <a:defRPr sz="84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6pPr>
    <a:lvl7pPr marL="2743200" algn="l" defTabSz="457200" rtl="0" eaLnBrk="1" latinLnBrk="0" hangingPunct="1">
      <a:defRPr sz="84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7pPr>
    <a:lvl8pPr marL="3200400" algn="l" defTabSz="457200" rtl="0" eaLnBrk="1" latinLnBrk="0" hangingPunct="1">
      <a:defRPr sz="84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8pPr>
    <a:lvl9pPr marL="3657600" algn="l" defTabSz="457200" rtl="0" eaLnBrk="1" latinLnBrk="0" hangingPunct="1">
      <a:defRPr sz="84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6144">
          <p15:clr>
            <a:srgbClr val="A4A3A4"/>
          </p15:clr>
        </p15:guide>
        <p15:guide id="2" pos="43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0" d="100"/>
          <a:sy n="50" d="100"/>
        </p:scale>
        <p:origin x="1236" y="36"/>
      </p:cViewPr>
      <p:guideLst>
        <p:guide orient="horz" pos="6144"/>
        <p:guide pos="43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berschrift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A1314F4A-46FC-8A49-BEDC-B00D0DFE491B}" type="datetimeFigureOut">
              <a:rPr lang="de-DE"/>
              <a:pPr>
                <a:defRPr/>
              </a:pPr>
              <a:t>26.09.2018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2224088" y="685800"/>
            <a:ext cx="2409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de-DE" noProof="0" smtClean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noProof="0" smtClean="0"/>
              <a:t>Mastertextformat bearbeiten</a:t>
            </a:r>
          </a:p>
          <a:p>
            <a:pPr lvl="1"/>
            <a:r>
              <a:rPr lang="de-DE" noProof="0" smtClean="0"/>
              <a:t>Zweite Ebene</a:t>
            </a:r>
          </a:p>
          <a:p>
            <a:pPr lvl="2"/>
            <a:r>
              <a:rPr lang="de-DE" noProof="0" smtClean="0"/>
              <a:t>Dritte Ebene</a:t>
            </a:r>
          </a:p>
          <a:p>
            <a:pPr lvl="3"/>
            <a:r>
              <a:rPr lang="de-DE" noProof="0" smtClean="0"/>
              <a:t>Vierte Ebene</a:t>
            </a:r>
          </a:p>
          <a:p>
            <a:pPr lvl="4"/>
            <a:r>
              <a:rPr lang="de-DE" noProof="0" smtClean="0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35D9BEDF-E19A-7045-8BA0-16A5325061E9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7956584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charset="0"/>
        <a:cs typeface="ヒラギノ角ゴ Pro W3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charset="0"/>
        <a:cs typeface="ヒラギノ角ゴ Pro W3" charset="0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charset="0"/>
        <a:cs typeface="ヒラギノ角ゴ Pro W3" charset="0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charset="0"/>
        <a:cs typeface="ヒラギノ角ゴ Pro W3" charset="0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charset="0"/>
        <a:cs typeface="ヒラギノ角ゴ Pro W3" charset="0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Folienbildplatzhalt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4098" name="Notizenplatzhalt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de-DE" dirty="0">
              <a:latin typeface="Calibri" charset="0"/>
            </a:endParaRPr>
          </a:p>
        </p:txBody>
      </p:sp>
      <p:sp>
        <p:nvSpPr>
          <p:cNvPr id="4099" name="Foliennummernplatzhalt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84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1pPr>
            <a:lvl2pPr marL="742950" indent="-285750" eaLnBrk="0" hangingPunct="0">
              <a:defRPr sz="84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2pPr>
            <a:lvl3pPr marL="1143000" indent="-228600" eaLnBrk="0" hangingPunct="0">
              <a:defRPr sz="84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3pPr>
            <a:lvl4pPr marL="1600200" indent="-228600" eaLnBrk="0" hangingPunct="0">
              <a:defRPr sz="84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4pPr>
            <a:lvl5pPr marL="2057400" indent="-228600" eaLnBrk="0" hangingPunct="0">
              <a:defRPr sz="84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84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84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84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84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9pPr>
          </a:lstStyle>
          <a:p>
            <a:pPr eaLnBrk="1" hangingPunct="1"/>
            <a:fld id="{2B345EDA-D983-C846-8A72-7F007F337D5E}" type="slidenum">
              <a:rPr lang="de-DE" sz="1200"/>
              <a:pPr eaLnBrk="1" hangingPunct="1"/>
              <a:t>1</a:t>
            </a:fld>
            <a:endParaRPr lang="de-DE" sz="1200"/>
          </a:p>
        </p:txBody>
      </p:sp>
    </p:spTree>
    <p:extLst>
      <p:ext uri="{BB962C8B-B14F-4D97-AF65-F5344CB8AC3E}">
        <p14:creationId xmlns:p14="http://schemas.microsoft.com/office/powerpoint/2010/main" val="25773656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028700" y="6059488"/>
            <a:ext cx="11658600" cy="4181475"/>
          </a:xfrm>
          <a:prstGeom prst="rect">
            <a:avLst/>
          </a:prstGeom>
        </p:spPr>
        <p:txBody>
          <a:bodyPr vert="horz"/>
          <a:lstStyle/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2057400" y="11053763"/>
            <a:ext cx="9601200" cy="498475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Master-Untertitelformat bearbeiten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61486923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85800" y="781050"/>
            <a:ext cx="12344400" cy="3251200"/>
          </a:xfrm>
          <a:prstGeom prst="rect">
            <a:avLst/>
          </a:prstGeom>
        </p:spPr>
        <p:txBody>
          <a:bodyPr vert="horz"/>
          <a:lstStyle/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85800" y="4551363"/>
            <a:ext cx="12344400" cy="128746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98173997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9944100" y="781050"/>
            <a:ext cx="3086100" cy="16644938"/>
          </a:xfrm>
          <a:prstGeom prst="rect">
            <a:avLst/>
          </a:prstGeom>
        </p:spPr>
        <p:txBody>
          <a:bodyPr vert="eaVert"/>
          <a:lstStyle/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85800" y="781050"/>
            <a:ext cx="9105900" cy="166449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50494461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85800" y="781050"/>
            <a:ext cx="12344400" cy="3251200"/>
          </a:xfrm>
          <a:prstGeom prst="rect">
            <a:avLst/>
          </a:prstGeom>
        </p:spPr>
        <p:txBody>
          <a:bodyPr vert="horz"/>
          <a:lstStyle/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5800" y="4551363"/>
            <a:ext cx="12344400" cy="12874625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42430267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084263" y="12534900"/>
            <a:ext cx="11658600" cy="3875088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084263" y="8267700"/>
            <a:ext cx="11658600" cy="4267200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Mastertextformat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1507021917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85800" y="781050"/>
            <a:ext cx="12344400" cy="3251200"/>
          </a:xfrm>
          <a:prstGeom prst="rect">
            <a:avLst/>
          </a:prstGeom>
        </p:spPr>
        <p:txBody>
          <a:bodyPr vert="horz"/>
          <a:lstStyle/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85800" y="4551363"/>
            <a:ext cx="6096000" cy="12874625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934200" y="4551363"/>
            <a:ext cx="6096000" cy="12874625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60521984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85800" y="781050"/>
            <a:ext cx="12344400" cy="32512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85800" y="4367213"/>
            <a:ext cx="6061075" cy="1819275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Mastertextformat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85800" y="6186488"/>
            <a:ext cx="6061075" cy="11239500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967538" y="4367213"/>
            <a:ext cx="6062662" cy="1819275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Mastertextformat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967538" y="6186488"/>
            <a:ext cx="6062662" cy="11239500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13342987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85800" y="781050"/>
            <a:ext cx="12344400" cy="3251200"/>
          </a:xfrm>
          <a:prstGeom prst="rect">
            <a:avLst/>
          </a:prstGeom>
        </p:spPr>
        <p:txBody>
          <a:bodyPr vert="horz"/>
          <a:lstStyle/>
          <a:p>
            <a:r>
              <a:rPr lang="de-DE" smtClean="0"/>
              <a:t>Mastertitelformat bearbeiten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88882561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17649523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85800" y="776288"/>
            <a:ext cx="4513263" cy="3305175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362575" y="776288"/>
            <a:ext cx="7667625" cy="16649700"/>
          </a:xfrm>
          <a:prstGeom prst="rect">
            <a:avLst/>
          </a:prstGeom>
        </p:spPr>
        <p:txBody>
          <a:bodyPr vert="horz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85800" y="4081463"/>
            <a:ext cx="4513263" cy="13344525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Mastertextformat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4158984816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689225" y="13655675"/>
            <a:ext cx="8229600" cy="1611313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2689225" y="1743075"/>
            <a:ext cx="8229600" cy="11704638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smtClean="0">
              <a:sym typeface="Gill Sans" charset="0"/>
            </a:endParaRP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2689225" y="15266988"/>
            <a:ext cx="8229600" cy="2289175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Mastertextformat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418591601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+mj-lt"/>
          <a:ea typeface="+mj-ea"/>
          <a:cs typeface="+mj-cs"/>
          <a:sym typeface="Helvetica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Helvetica" charset="0"/>
          <a:ea typeface="ヒラギノ角ゴ ProN W6" charset="0"/>
          <a:cs typeface="ヒラギノ角ゴ ProN W6" charset="0"/>
          <a:sym typeface="Helvetica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Helvetica" charset="0"/>
          <a:ea typeface="ヒラギノ角ゴ ProN W6" charset="0"/>
          <a:cs typeface="ヒラギノ角ゴ ProN W6" charset="0"/>
          <a:sym typeface="Helvetica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Helvetica" charset="0"/>
          <a:ea typeface="ヒラギノ角ゴ ProN W6" charset="0"/>
          <a:cs typeface="ヒラギノ角ゴ ProN W6" charset="0"/>
          <a:sym typeface="Helvetica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Helvetica" charset="0"/>
          <a:ea typeface="ヒラギノ角ゴ ProN W6" charset="0"/>
          <a:cs typeface="ヒラギノ角ゴ ProN W6" charset="0"/>
          <a:sym typeface="Helvetica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Helvetica" charset="0"/>
          <a:ea typeface="ヒラギノ角ゴ ProN W6" charset="0"/>
          <a:cs typeface="ヒラギノ角ゴ ProN W6" charset="0"/>
          <a:sym typeface="Helvetica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Helvetica" charset="0"/>
          <a:ea typeface="ヒラギノ角ゴ ProN W6" charset="0"/>
          <a:cs typeface="ヒラギノ角ゴ ProN W6" charset="0"/>
          <a:sym typeface="Helvetica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Helvetica" charset="0"/>
          <a:ea typeface="ヒラギノ角ゴ ProN W6" charset="0"/>
          <a:cs typeface="ヒラギノ角ゴ ProN W6" charset="0"/>
          <a:sym typeface="Helvetica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Helvetica" charset="0"/>
          <a:ea typeface="ヒラギノ角ゴ ProN W6" charset="0"/>
          <a:cs typeface="ヒラギノ角ゴ ProN W6" charset="0"/>
          <a:sym typeface="Helvetica" charset="0"/>
        </a:defRPr>
      </a:lvl9pPr>
    </p:titleStyle>
    <p:bodyStyle>
      <a:lvl1pPr marL="342900" indent="-342900" algn="l" rtl="0" eaLnBrk="0" fontAlgn="base" hangingPunct="0">
        <a:spcBef>
          <a:spcPct val="0"/>
        </a:spcBef>
        <a:spcAft>
          <a:spcPct val="0"/>
        </a:spcAft>
        <a:defRPr sz="7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1pPr>
      <a:lvl2pPr marL="742950" indent="-285750" algn="l" rtl="0" eaLnBrk="0" fontAlgn="base" hangingPunct="0">
        <a:spcBef>
          <a:spcPct val="0"/>
        </a:spcBef>
        <a:spcAft>
          <a:spcPct val="0"/>
        </a:spcAft>
        <a:defRPr sz="7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2pPr>
      <a:lvl3pPr marL="1143000" indent="-228600" algn="l" rtl="0" eaLnBrk="0" fontAlgn="base" hangingPunct="0">
        <a:spcBef>
          <a:spcPct val="0"/>
        </a:spcBef>
        <a:spcAft>
          <a:spcPct val="0"/>
        </a:spcAft>
        <a:defRPr sz="7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3pPr>
      <a:lvl4pPr marL="1600200" indent="-228600" algn="l" rtl="0" eaLnBrk="0" fontAlgn="base" hangingPunct="0">
        <a:spcBef>
          <a:spcPct val="0"/>
        </a:spcBef>
        <a:spcAft>
          <a:spcPct val="0"/>
        </a:spcAft>
        <a:defRPr sz="7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4pPr>
      <a:lvl5pPr marL="2057400" indent="-228600" algn="l" rtl="0" eaLnBrk="0" fontAlgn="base" hangingPunct="0">
        <a:spcBef>
          <a:spcPct val="0"/>
        </a:spcBef>
        <a:spcAft>
          <a:spcPct val="0"/>
        </a:spcAft>
        <a:defRPr sz="7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7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7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7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7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9pPr>
    </p:bodyStyle>
    <p:otherStyle>
      <a:defPPr>
        <a:defRPr lang="de-D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Rechthoek 38"/>
          <p:cNvSpPr/>
          <p:nvPr/>
        </p:nvSpPr>
        <p:spPr bwMode="auto">
          <a:xfrm>
            <a:off x="504421" y="14218096"/>
            <a:ext cx="12793241" cy="5056844"/>
          </a:xfrm>
          <a:prstGeom prst="rect">
            <a:avLst/>
          </a:prstGeom>
          <a:solidFill>
            <a:schemeClr val="accent1">
              <a:lumMod val="50000"/>
              <a:alpha val="18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NL" sz="84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Gill Sans" charset="0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  <p:sp>
        <p:nvSpPr>
          <p:cNvPr id="37" name="Rechthoek 36"/>
          <p:cNvSpPr/>
          <p:nvPr/>
        </p:nvSpPr>
        <p:spPr bwMode="auto">
          <a:xfrm>
            <a:off x="537629" y="338741"/>
            <a:ext cx="12731125" cy="2204751"/>
          </a:xfrm>
          <a:prstGeom prst="rect">
            <a:avLst/>
          </a:prstGeom>
          <a:solidFill>
            <a:schemeClr val="accent1">
              <a:lumMod val="50000"/>
              <a:alpha val="18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NL" sz="84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Gill Sans" charset="0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  <p:sp>
        <p:nvSpPr>
          <p:cNvPr id="5" name="Rechthoek 4"/>
          <p:cNvSpPr/>
          <p:nvPr/>
        </p:nvSpPr>
        <p:spPr bwMode="auto">
          <a:xfrm>
            <a:off x="537629" y="4210789"/>
            <a:ext cx="6336708" cy="1368152"/>
          </a:xfrm>
          <a:prstGeom prst="rect">
            <a:avLst/>
          </a:prstGeom>
          <a:solidFill>
            <a:schemeClr val="accent1">
              <a:lumMod val="50000"/>
              <a:alpha val="18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NL" sz="84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Gill Sans" charset="0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  <p:sp>
        <p:nvSpPr>
          <p:cNvPr id="3080" name="Rectangle 8"/>
          <p:cNvSpPr>
            <a:spLocks/>
          </p:cNvSpPr>
          <p:nvPr/>
        </p:nvSpPr>
        <p:spPr bwMode="auto">
          <a:xfrm>
            <a:off x="7003685" y="2902807"/>
            <a:ext cx="6173851" cy="284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algn="just">
              <a:lnSpc>
                <a:spcPct val="110000"/>
              </a:lnSpc>
            </a:pPr>
            <a:r>
              <a:rPr lang="en-US" sz="1600" b="1" dirty="0" smtClean="0">
                <a:solidFill>
                  <a:srgbClr val="0070C0"/>
                </a:solidFill>
                <a:latin typeface="+mj-lt"/>
              </a:rPr>
              <a:t>Methods: </a:t>
            </a:r>
            <a:r>
              <a:rPr lang="en-US" sz="1600" dirty="0">
                <a:solidFill>
                  <a:srgbClr val="0070C0"/>
                </a:solidFill>
              </a:rPr>
              <a:t>A within-subject </a:t>
            </a:r>
            <a:r>
              <a:rPr lang="en-US" sz="1600" dirty="0" smtClean="0">
                <a:solidFill>
                  <a:srgbClr val="0070C0"/>
                </a:solidFill>
              </a:rPr>
              <a:t>design in which </a:t>
            </a:r>
            <a:r>
              <a:rPr lang="en-US" sz="1600" dirty="0">
                <a:solidFill>
                  <a:srgbClr val="0070C0"/>
                </a:solidFill>
              </a:rPr>
              <a:t>every routine KC session was followed by a BabyBe (BB) session, with a washout period of at least two hours in between. Nurses annotated </a:t>
            </a:r>
            <a:r>
              <a:rPr lang="en-US" sz="1600" dirty="0" smtClean="0">
                <a:solidFill>
                  <a:srgbClr val="0070C0"/>
                </a:solidFill>
              </a:rPr>
              <a:t>start </a:t>
            </a:r>
            <a:r>
              <a:rPr lang="en-US" sz="1600" dirty="0">
                <a:solidFill>
                  <a:srgbClr val="0070C0"/>
                </a:solidFill>
              </a:rPr>
              <a:t>and end times of KC and BB sessions. Data from the pre-KC, KC, post-KC, pre-BB, BB and post-BB </a:t>
            </a:r>
            <a:r>
              <a:rPr lang="en-US" sz="1600" dirty="0" smtClean="0">
                <a:solidFill>
                  <a:srgbClr val="0070C0"/>
                </a:solidFill>
              </a:rPr>
              <a:t>periods were </a:t>
            </a:r>
            <a:r>
              <a:rPr lang="en-US" sz="1600" dirty="0">
                <a:solidFill>
                  <a:srgbClr val="0070C0"/>
                </a:solidFill>
              </a:rPr>
              <a:t>retrieved from the patient monitor via a data warehouse. Five </a:t>
            </a:r>
            <a:r>
              <a:rPr lang="en-US" sz="1600" dirty="0" smtClean="0">
                <a:solidFill>
                  <a:srgbClr val="0070C0"/>
                </a:solidFill>
              </a:rPr>
              <a:t>features </a:t>
            </a:r>
            <a:r>
              <a:rPr lang="en-US" sz="1600" dirty="0">
                <a:solidFill>
                  <a:srgbClr val="0070C0"/>
                </a:solidFill>
              </a:rPr>
              <a:t>of HRV were used to compare the effect of KC and the mattress. </a:t>
            </a:r>
            <a:r>
              <a:rPr lang="en-US" sz="1600" dirty="0" smtClean="0">
                <a:solidFill>
                  <a:srgbClr val="0070C0"/>
                </a:solidFill>
              </a:rPr>
              <a:t>One of </a:t>
            </a:r>
            <a:r>
              <a:rPr lang="en-US" sz="1600" dirty="0">
                <a:solidFill>
                  <a:srgbClr val="0070C0"/>
                </a:solidFill>
              </a:rPr>
              <a:t>these features, </a:t>
            </a:r>
            <a:r>
              <a:rPr lang="en-US" sz="1600" dirty="0" smtClean="0">
                <a:solidFill>
                  <a:srgbClr val="0070C0"/>
                </a:solidFill>
              </a:rPr>
              <a:t>the </a:t>
            </a:r>
            <a:r>
              <a:rPr lang="en-US" sz="1600" dirty="0">
                <a:solidFill>
                  <a:srgbClr val="0070C0"/>
                </a:solidFill>
              </a:rPr>
              <a:t>standard deviation of decelerations (</a:t>
            </a:r>
            <a:r>
              <a:rPr lang="en-US" sz="1600" dirty="0" smtClean="0">
                <a:solidFill>
                  <a:srgbClr val="0070C0"/>
                </a:solidFill>
              </a:rPr>
              <a:t>SDDec) specifically captures </a:t>
            </a:r>
            <a:r>
              <a:rPr lang="en-US" sz="1600" dirty="0">
                <a:solidFill>
                  <a:srgbClr val="0070C0"/>
                </a:solidFill>
              </a:rPr>
              <a:t>the contribution of transient heart rate decelerations to HRV, a measure of </a:t>
            </a:r>
            <a:r>
              <a:rPr lang="en-US" sz="1600" dirty="0" smtClean="0">
                <a:solidFill>
                  <a:srgbClr val="0070C0"/>
                </a:solidFill>
              </a:rPr>
              <a:t>regulatory instability</a:t>
            </a:r>
            <a:r>
              <a:rPr lang="en-US" sz="1600" dirty="0">
                <a:solidFill>
                  <a:srgbClr val="0070C0"/>
                </a:solidFill>
              </a:rPr>
              <a:t> </a:t>
            </a:r>
            <a:r>
              <a:rPr lang="en-US" sz="1600" dirty="0" smtClean="0">
                <a:solidFill>
                  <a:srgbClr val="0070C0"/>
                </a:solidFill>
              </a:rPr>
              <a:t>of the autonomic nervous system.</a:t>
            </a:r>
            <a:endParaRPr lang="nl-NL" sz="1600" dirty="0">
              <a:solidFill>
                <a:srgbClr val="0070C0"/>
              </a:solidFill>
              <a:latin typeface="+mj-lt"/>
            </a:endParaRPr>
          </a:p>
        </p:txBody>
      </p:sp>
      <p:sp>
        <p:nvSpPr>
          <p:cNvPr id="3077" name="Rectangle 5"/>
          <p:cNvSpPr>
            <a:spLocks/>
          </p:cNvSpPr>
          <p:nvPr/>
        </p:nvSpPr>
        <p:spPr bwMode="auto">
          <a:xfrm>
            <a:off x="857991" y="1856120"/>
            <a:ext cx="12090400" cy="908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t"/>
          <a:lstStyle/>
          <a:p>
            <a:r>
              <a:rPr lang="nl-NL" sz="1800" dirty="0" smtClean="0">
                <a:solidFill>
                  <a:srgbClr val="0070C0"/>
                </a:solidFill>
              </a:rPr>
              <a:t>D</a:t>
            </a:r>
            <a:r>
              <a:rPr lang="nl-NL" sz="1800" dirty="0">
                <a:solidFill>
                  <a:srgbClr val="0070C0"/>
                </a:solidFill>
              </a:rPr>
              <a:t>. </a:t>
            </a:r>
            <a:r>
              <a:rPr lang="nl-NL" sz="1800" dirty="0" smtClean="0">
                <a:solidFill>
                  <a:srgbClr val="0070C0"/>
                </a:solidFill>
              </a:rPr>
              <a:t>Kommers, R. Joshi, C. van Pul, L. Feijs, G. Oei, S. Bambang Oetomo, </a:t>
            </a:r>
            <a:r>
              <a:rPr lang="nl-NL" sz="1800" dirty="0">
                <a:solidFill>
                  <a:srgbClr val="0070C0"/>
                </a:solidFill>
              </a:rPr>
              <a:t>P. </a:t>
            </a:r>
            <a:r>
              <a:rPr lang="nl-NL" sz="1800" dirty="0" smtClean="0">
                <a:solidFill>
                  <a:srgbClr val="0070C0"/>
                </a:solidFill>
              </a:rPr>
              <a:t>Andriessen</a:t>
            </a:r>
            <a:r>
              <a:rPr lang="nl-NL" dirty="0">
                <a:solidFill>
                  <a:srgbClr val="0070C0"/>
                </a:solidFill>
              </a:rPr>
              <a:t/>
            </a:r>
            <a:br>
              <a:rPr lang="nl-NL" dirty="0">
                <a:solidFill>
                  <a:srgbClr val="0070C0"/>
                </a:solidFill>
              </a:rPr>
            </a:br>
            <a:endParaRPr lang="en-US" sz="600" baseline="30000" dirty="0" smtClean="0">
              <a:solidFill>
                <a:srgbClr val="0070C0"/>
              </a:solidFill>
              <a:latin typeface="Helvetica" charset="0"/>
              <a:ea typeface="ヒラギノ角ゴ Pro W3" charset="0"/>
              <a:cs typeface="ヒラギノ角ゴ Pro W3" charset="0"/>
              <a:sym typeface="Helvetica" charset="0"/>
            </a:endParaRPr>
          </a:p>
          <a:p>
            <a:r>
              <a:rPr lang="en-US" sz="1400" dirty="0" smtClean="0">
                <a:solidFill>
                  <a:srgbClr val="0070C0"/>
                </a:solidFill>
                <a:latin typeface="Helvetica" charset="0"/>
                <a:ea typeface="ヒラギノ角ゴ Pro W3" charset="0"/>
                <a:cs typeface="ヒラギノ角ゴ Pro W3" charset="0"/>
                <a:sym typeface="Helvetica" charset="0"/>
              </a:rPr>
              <a:t>Máxima </a:t>
            </a:r>
            <a:r>
              <a:rPr lang="en-US" sz="1400" dirty="0">
                <a:solidFill>
                  <a:srgbClr val="0070C0"/>
                </a:solidFill>
                <a:latin typeface="Helvetica" charset="0"/>
                <a:ea typeface="ヒラギノ角ゴ Pro W3" charset="0"/>
                <a:cs typeface="ヒラギノ角ゴ Pro W3" charset="0"/>
                <a:sym typeface="Helvetica" charset="0"/>
              </a:rPr>
              <a:t>Medical Centre, </a:t>
            </a:r>
            <a:r>
              <a:rPr lang="en-US" sz="1400" dirty="0" smtClean="0">
                <a:solidFill>
                  <a:srgbClr val="0070C0"/>
                </a:solidFill>
                <a:latin typeface="Helvetica" charset="0"/>
                <a:ea typeface="ヒラギノ角ゴ Pro W3" charset="0"/>
                <a:cs typeface="ヒラギノ角ゴ Pro W3" charset="0"/>
                <a:sym typeface="Helvetica" charset="0"/>
              </a:rPr>
              <a:t>Veldhoven,</a:t>
            </a:r>
            <a:r>
              <a:rPr lang="en-US" sz="1400" dirty="0" smtClean="0">
                <a:solidFill>
                  <a:srgbClr val="0070C0"/>
                </a:solidFill>
                <a:latin typeface="Helvetica" charset="0"/>
                <a:ea typeface="ヒラギノ角ゴ Pro W3" charset="0"/>
                <a:cs typeface="ヒラギノ角ゴ Pro W3" charset="0"/>
                <a:sym typeface="Helvetica" charset="0"/>
              </a:rPr>
              <a:t> in collaboration with Eindhoven University of Technology</a:t>
            </a:r>
            <a:endParaRPr lang="en-US" sz="1600" dirty="0">
              <a:solidFill>
                <a:srgbClr val="0070C0"/>
              </a:solidFill>
              <a:latin typeface="Helvetica" charset="0"/>
              <a:ea typeface="ヒラギノ角ゴ Pro W3" charset="0"/>
              <a:cs typeface="ヒラギノ角ゴ Pro W3" charset="0"/>
              <a:sym typeface="Helvetica" charset="0"/>
            </a:endParaRPr>
          </a:p>
        </p:txBody>
      </p:sp>
      <p:sp>
        <p:nvSpPr>
          <p:cNvPr id="3078" name="Rectangle 6"/>
          <p:cNvSpPr>
            <a:spLocks/>
          </p:cNvSpPr>
          <p:nvPr/>
        </p:nvSpPr>
        <p:spPr bwMode="auto">
          <a:xfrm>
            <a:off x="796249" y="2873540"/>
            <a:ext cx="5842000" cy="31683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algn="just">
              <a:lnSpc>
                <a:spcPct val="110000"/>
              </a:lnSpc>
            </a:pPr>
            <a:r>
              <a:rPr lang="en-US" sz="1600" b="1" dirty="0" smtClean="0">
                <a:solidFill>
                  <a:srgbClr val="0070C0"/>
                </a:solidFill>
                <a:latin typeface="+mj-lt"/>
                <a:ea typeface="ヒラギノ角ゴ Pro W3" charset="0"/>
                <a:cs typeface="ヒラギノ角ゴ Pro W3" charset="0"/>
                <a:sym typeface="Times New Roman" charset="0"/>
              </a:rPr>
              <a:t>Background</a:t>
            </a:r>
            <a:r>
              <a:rPr lang="en-US" sz="1600" dirty="0" smtClean="0">
                <a:solidFill>
                  <a:srgbClr val="0070C0"/>
                </a:solidFill>
                <a:latin typeface="+mj-lt"/>
                <a:ea typeface="ヒラギノ角ゴ Pro W3" charset="0"/>
                <a:cs typeface="ヒラギノ角ゴ Pro W3" charset="0"/>
                <a:sym typeface="Times New Roman" charset="0"/>
              </a:rPr>
              <a:t>: </a:t>
            </a:r>
            <a:endParaRPr lang="en-US" sz="1600" dirty="0">
              <a:solidFill>
                <a:srgbClr val="0070C0"/>
              </a:solidFill>
              <a:latin typeface="+mj-lt"/>
              <a:ea typeface="ヒラギノ角ゴ Pro W3" charset="0"/>
              <a:cs typeface="ヒラギノ角ゴ Pro W3" charset="0"/>
              <a:sym typeface="Times New Roman" charset="0"/>
            </a:endParaRPr>
          </a:p>
          <a:p>
            <a:pPr algn="just">
              <a:lnSpc>
                <a:spcPct val="110000"/>
              </a:lnSpc>
            </a:pPr>
            <a:r>
              <a:rPr lang="en-US" sz="1600" dirty="0">
                <a:solidFill>
                  <a:srgbClr val="0070C0"/>
                </a:solidFill>
              </a:rPr>
              <a:t>Numerous positive effects of Kangaroo care (KC) have been reported. However, the duration that parents can spend kangarooing is often limited. </a:t>
            </a:r>
            <a:endParaRPr lang="en-US" sz="1600" dirty="0" smtClean="0">
              <a:solidFill>
                <a:srgbClr val="0070C0"/>
              </a:solidFill>
            </a:endParaRPr>
          </a:p>
          <a:p>
            <a:pPr algn="just">
              <a:lnSpc>
                <a:spcPct val="110000"/>
              </a:lnSpc>
            </a:pPr>
            <a:endParaRPr lang="en-US" sz="1600" dirty="0" smtClean="0">
              <a:solidFill>
                <a:srgbClr val="0070C0"/>
              </a:solidFill>
              <a:latin typeface="+mj-lt"/>
              <a:ea typeface="ヒラギノ角ゴ Pro W3" charset="0"/>
              <a:cs typeface="ヒラギノ角ゴ Pro W3" charset="0"/>
              <a:sym typeface="Times New Roman" charset="0"/>
            </a:endParaRPr>
          </a:p>
          <a:p>
            <a:pPr algn="just">
              <a:lnSpc>
                <a:spcPct val="110000"/>
              </a:lnSpc>
            </a:pPr>
            <a:r>
              <a:rPr lang="en-US" sz="1600" dirty="0" smtClean="0">
                <a:solidFill>
                  <a:srgbClr val="0070C0"/>
                </a:solidFill>
                <a:latin typeface="+mj-lt"/>
                <a:ea typeface="ヒラギノ角ゴ Pro W3" charset="0"/>
                <a:cs typeface="ヒラギノ角ゴ Pro W3" charset="0"/>
                <a:sym typeface="Times New Roman" charset="0"/>
              </a:rPr>
              <a:t>The </a:t>
            </a:r>
            <a:r>
              <a:rPr lang="en-US" sz="1600" b="1" dirty="0" smtClean="0">
                <a:solidFill>
                  <a:srgbClr val="0070C0"/>
                </a:solidFill>
                <a:latin typeface="+mj-lt"/>
                <a:ea typeface="ヒラギノ角ゴ Pro W3" charset="0"/>
                <a:cs typeface="ヒラギノ角ゴ Pro W3" charset="0"/>
                <a:sym typeface="Times New Roman" charset="0"/>
              </a:rPr>
              <a:t>purpose</a:t>
            </a:r>
            <a:r>
              <a:rPr lang="en-US" sz="1600" dirty="0" smtClean="0">
                <a:solidFill>
                  <a:srgbClr val="0070C0"/>
                </a:solidFill>
                <a:latin typeface="+mj-lt"/>
                <a:ea typeface="ヒラギノ角ゴ Pro W3" charset="0"/>
                <a:cs typeface="ヒラギノ角ゴ Pro W3" charset="0"/>
                <a:sym typeface="Times New Roman" charset="0"/>
              </a:rPr>
              <a:t> of our study is to </a:t>
            </a:r>
            <a:r>
              <a:rPr lang="en-US" sz="1600" dirty="0" smtClean="0">
                <a:solidFill>
                  <a:srgbClr val="0070C0"/>
                </a:solidFill>
              </a:rPr>
              <a:t>investigate </a:t>
            </a:r>
            <a:r>
              <a:rPr lang="en-US" sz="1600" dirty="0">
                <a:solidFill>
                  <a:srgbClr val="0070C0"/>
                </a:solidFill>
              </a:rPr>
              <a:t>whether a mattress developed to mimic breathing motion and the sounds of heartbeats (BabyBe GMBH®, Stuttgart, Germany) can simulate aspects of KC in preterm infants as measured by features </a:t>
            </a:r>
            <a:r>
              <a:rPr lang="en-US" sz="1600" dirty="0" smtClean="0">
                <a:solidFill>
                  <a:srgbClr val="0070C0"/>
                </a:solidFill>
              </a:rPr>
              <a:t>of beat-to-beat </a:t>
            </a:r>
            <a:r>
              <a:rPr lang="en-US" sz="1600" dirty="0">
                <a:solidFill>
                  <a:srgbClr val="0070C0"/>
                </a:solidFill>
              </a:rPr>
              <a:t>heart rate variability (HRV). </a:t>
            </a:r>
            <a:endParaRPr lang="en-US" sz="1600" dirty="0" smtClean="0">
              <a:solidFill>
                <a:srgbClr val="0070C0"/>
              </a:solidFill>
              <a:latin typeface="+mj-lt"/>
              <a:ea typeface="ヒラギノ角ゴ Pro W3" charset="0"/>
              <a:cs typeface="ヒラギノ角ゴ Pro W3" charset="0"/>
              <a:sym typeface="Times New Roman" charset="0"/>
            </a:endParaRPr>
          </a:p>
          <a:p>
            <a:pPr algn="just">
              <a:lnSpc>
                <a:spcPct val="110000"/>
              </a:lnSpc>
            </a:pPr>
            <a:endParaRPr lang="en-US" sz="1600" dirty="0">
              <a:solidFill>
                <a:srgbClr val="0070C0"/>
              </a:solidFill>
              <a:latin typeface="+mj-lt"/>
              <a:ea typeface="ヒラギノ角ゴ Pro W3" charset="0"/>
              <a:cs typeface="ヒラギノ角ゴ Pro W3" charset="0"/>
              <a:sym typeface="Times New Roman" charset="0"/>
            </a:endParaRPr>
          </a:p>
          <a:p>
            <a:pPr algn="just">
              <a:lnSpc>
                <a:spcPct val="110000"/>
              </a:lnSpc>
            </a:pPr>
            <a:endParaRPr lang="en-US" sz="1600" dirty="0" smtClean="0">
              <a:solidFill>
                <a:srgbClr val="0070C0"/>
              </a:solidFill>
              <a:latin typeface="+mj-lt"/>
              <a:ea typeface="ヒラギノ角ゴ Pro W3" charset="0"/>
              <a:cs typeface="ヒラギノ角ゴ Pro W3" charset="0"/>
              <a:sym typeface="Times New Roman" charset="0"/>
            </a:endParaRPr>
          </a:p>
          <a:p>
            <a:pPr algn="just">
              <a:lnSpc>
                <a:spcPct val="110000"/>
              </a:lnSpc>
            </a:pPr>
            <a:endParaRPr lang="en-US" sz="1600" dirty="0">
              <a:solidFill>
                <a:srgbClr val="0070C0"/>
              </a:solidFill>
              <a:latin typeface="+mj-lt"/>
              <a:ea typeface="ヒラギノ角ゴ Pro W3" charset="0"/>
              <a:cs typeface="ヒラギノ角ゴ Pro W3" charset="0"/>
              <a:sym typeface="Times New Roman" charset="0"/>
            </a:endParaRPr>
          </a:p>
          <a:p>
            <a:pPr algn="just">
              <a:lnSpc>
                <a:spcPct val="110000"/>
              </a:lnSpc>
            </a:pPr>
            <a:endParaRPr lang="en-US" sz="1600" dirty="0" smtClean="0">
              <a:solidFill>
                <a:srgbClr val="0070C0"/>
              </a:solidFill>
              <a:latin typeface="+mj-lt"/>
              <a:ea typeface="ヒラギノ角ゴ Pro W3" charset="0"/>
              <a:cs typeface="ヒラギノ角ゴ Pro W3" charset="0"/>
              <a:sym typeface="Times New Roman" charset="0"/>
            </a:endParaRPr>
          </a:p>
          <a:p>
            <a:pPr algn="just">
              <a:lnSpc>
                <a:spcPct val="110000"/>
              </a:lnSpc>
            </a:pPr>
            <a:endParaRPr lang="en-US" sz="1600" dirty="0">
              <a:solidFill>
                <a:srgbClr val="0070C0"/>
              </a:solidFill>
              <a:latin typeface="+mj-lt"/>
              <a:ea typeface="ヒラギノ角ゴ Pro W3" charset="0"/>
              <a:cs typeface="ヒラギノ角ゴ Pro W3" charset="0"/>
              <a:sym typeface="Times New Roman" charset="0"/>
            </a:endParaRPr>
          </a:p>
          <a:p>
            <a:pPr algn="just">
              <a:lnSpc>
                <a:spcPct val="110000"/>
              </a:lnSpc>
            </a:pPr>
            <a:endParaRPr lang="en-US" sz="1600" dirty="0" smtClean="0">
              <a:solidFill>
                <a:srgbClr val="0070C0"/>
              </a:solidFill>
              <a:latin typeface="+mj-lt"/>
              <a:ea typeface="ヒラギノ角ゴ Pro W3" charset="0"/>
              <a:cs typeface="ヒラギノ角ゴ Pro W3" charset="0"/>
              <a:sym typeface="Times New Roman" charset="0"/>
            </a:endParaRPr>
          </a:p>
          <a:p>
            <a:pPr algn="just">
              <a:lnSpc>
                <a:spcPct val="110000"/>
              </a:lnSpc>
            </a:pPr>
            <a:endParaRPr lang="en-US" sz="1600" dirty="0">
              <a:solidFill>
                <a:srgbClr val="0070C0"/>
              </a:solidFill>
              <a:latin typeface="+mj-lt"/>
              <a:ea typeface="ヒラギノ角ゴ Pro W3" charset="0"/>
              <a:cs typeface="ヒラギノ角ゴ Pro W3" charset="0"/>
              <a:sym typeface="Times New Roman" charset="0"/>
            </a:endParaRPr>
          </a:p>
          <a:p>
            <a:pPr algn="just">
              <a:lnSpc>
                <a:spcPct val="110000"/>
              </a:lnSpc>
            </a:pPr>
            <a:endParaRPr lang="en-US" sz="1600" dirty="0" smtClean="0">
              <a:solidFill>
                <a:srgbClr val="0070C0"/>
              </a:solidFill>
              <a:latin typeface="+mj-lt"/>
              <a:ea typeface="ヒラギノ角ゴ Pro W3" charset="0"/>
              <a:cs typeface="ヒラギノ角ゴ Pro W3" charset="0"/>
              <a:sym typeface="Times New Roman" charset="0"/>
            </a:endParaRPr>
          </a:p>
          <a:p>
            <a:pPr algn="just">
              <a:lnSpc>
                <a:spcPct val="110000"/>
              </a:lnSpc>
            </a:pPr>
            <a:endParaRPr lang="en-US" sz="1600" dirty="0">
              <a:solidFill>
                <a:srgbClr val="0070C0"/>
              </a:solidFill>
              <a:latin typeface="+mj-lt"/>
              <a:ea typeface="ヒラギノ角ゴ Pro W3" charset="0"/>
              <a:cs typeface="ヒラギノ角ゴ Pro W3" charset="0"/>
              <a:sym typeface="Times New Roman" charset="0"/>
            </a:endParaRPr>
          </a:p>
          <a:p>
            <a:pPr algn="just">
              <a:lnSpc>
                <a:spcPct val="110000"/>
              </a:lnSpc>
            </a:pPr>
            <a:endParaRPr lang="en-US" sz="1600" dirty="0" smtClean="0">
              <a:solidFill>
                <a:srgbClr val="0070C0"/>
              </a:solidFill>
              <a:latin typeface="+mj-lt"/>
              <a:ea typeface="ヒラギノ角ゴ Pro W3" charset="0"/>
              <a:cs typeface="ヒラギノ角ゴ Pro W3" charset="0"/>
              <a:sym typeface="Times New Roman" charset="0"/>
            </a:endParaRPr>
          </a:p>
          <a:p>
            <a:pPr algn="just">
              <a:lnSpc>
                <a:spcPct val="110000"/>
              </a:lnSpc>
            </a:pPr>
            <a:endParaRPr lang="en-US" sz="1600" dirty="0">
              <a:solidFill>
                <a:srgbClr val="0070C0"/>
              </a:solidFill>
              <a:latin typeface="+mj-lt"/>
              <a:ea typeface="ヒラギノ角ゴ Pro W3" charset="0"/>
              <a:cs typeface="ヒラギノ角ゴ Pro W3" charset="0"/>
              <a:sym typeface="Times New Roman" charset="0"/>
            </a:endParaRPr>
          </a:p>
          <a:p>
            <a:pPr algn="just">
              <a:lnSpc>
                <a:spcPct val="110000"/>
              </a:lnSpc>
            </a:pPr>
            <a:endParaRPr lang="en-US" sz="1600" dirty="0" smtClean="0">
              <a:solidFill>
                <a:srgbClr val="0070C0"/>
              </a:solidFill>
              <a:latin typeface="+mj-lt"/>
              <a:ea typeface="ヒラギノ角ゴ Pro W3" charset="0"/>
              <a:cs typeface="ヒラギノ角ゴ Pro W3" charset="0"/>
              <a:sym typeface="Times New Roman" charset="0"/>
            </a:endParaRPr>
          </a:p>
          <a:p>
            <a:pPr algn="just">
              <a:lnSpc>
                <a:spcPct val="110000"/>
              </a:lnSpc>
            </a:pPr>
            <a:endParaRPr lang="en-US" sz="1600" dirty="0">
              <a:solidFill>
                <a:srgbClr val="0070C0"/>
              </a:solidFill>
              <a:latin typeface="+mj-lt"/>
              <a:ea typeface="ヒラギノ角ゴ Pro W3" charset="0"/>
              <a:cs typeface="ヒラギノ角ゴ Pro W3" charset="0"/>
              <a:sym typeface="Times New Roman" charset="0"/>
            </a:endParaRPr>
          </a:p>
          <a:p>
            <a:pPr algn="just">
              <a:lnSpc>
                <a:spcPct val="110000"/>
              </a:lnSpc>
            </a:pPr>
            <a:endParaRPr lang="en-US" sz="1600" dirty="0" smtClean="0">
              <a:solidFill>
                <a:srgbClr val="0070C0"/>
              </a:solidFill>
              <a:latin typeface="+mj-lt"/>
              <a:ea typeface="ヒラギノ角ゴ Pro W3" charset="0"/>
              <a:cs typeface="ヒラギノ角ゴ Pro W3" charset="0"/>
              <a:sym typeface="Times New Roman" charset="0"/>
            </a:endParaRPr>
          </a:p>
          <a:p>
            <a:pPr algn="just">
              <a:lnSpc>
                <a:spcPct val="110000"/>
              </a:lnSpc>
            </a:pPr>
            <a:endParaRPr lang="en-US" sz="1600" dirty="0" smtClean="0">
              <a:solidFill>
                <a:srgbClr val="0070C0"/>
              </a:solidFill>
              <a:latin typeface="+mj-lt"/>
              <a:ea typeface="ヒラギノ角ゴ Pro W3" charset="0"/>
              <a:cs typeface="ヒラギノ角ゴ Pro W3" charset="0"/>
              <a:sym typeface="Times New Roman" charset="0"/>
            </a:endParaRPr>
          </a:p>
          <a:p>
            <a:pPr algn="just">
              <a:lnSpc>
                <a:spcPct val="110000"/>
              </a:lnSpc>
            </a:pPr>
            <a:endParaRPr lang="en-US" sz="1600" dirty="0">
              <a:solidFill>
                <a:srgbClr val="0070C0"/>
              </a:solidFill>
              <a:latin typeface="+mj-lt"/>
              <a:ea typeface="ヒラギノ角ゴ Pro W3" charset="0"/>
              <a:cs typeface="ヒラギノ角ゴ Pro W3" charset="0"/>
              <a:sym typeface="Times New Roman" charset="0"/>
            </a:endParaRPr>
          </a:p>
          <a:p>
            <a:pPr algn="just">
              <a:lnSpc>
                <a:spcPct val="110000"/>
              </a:lnSpc>
            </a:pPr>
            <a:endParaRPr lang="en-US" sz="1600" dirty="0" smtClean="0">
              <a:solidFill>
                <a:srgbClr val="0070C0"/>
              </a:solidFill>
              <a:latin typeface="+mj-lt"/>
              <a:ea typeface="ヒラギノ角ゴ Pro W3" charset="0"/>
              <a:cs typeface="ヒラギノ角ゴ Pro W3" charset="0"/>
              <a:sym typeface="Times New Roman" charset="0"/>
            </a:endParaRPr>
          </a:p>
          <a:p>
            <a:pPr algn="just">
              <a:lnSpc>
                <a:spcPct val="110000"/>
              </a:lnSpc>
            </a:pPr>
            <a:endParaRPr lang="en-US" sz="1600" dirty="0">
              <a:solidFill>
                <a:srgbClr val="0070C0"/>
              </a:solidFill>
              <a:latin typeface="+mj-lt"/>
              <a:ea typeface="ヒラギノ角ゴ Pro W3" charset="0"/>
              <a:cs typeface="ヒラギノ角ゴ Pro W3" charset="0"/>
              <a:sym typeface="Times New Roman" charset="0"/>
            </a:endParaRPr>
          </a:p>
          <a:p>
            <a:pPr algn="just">
              <a:lnSpc>
                <a:spcPct val="110000"/>
              </a:lnSpc>
            </a:pPr>
            <a:endParaRPr lang="en-US" sz="1600" dirty="0" smtClean="0">
              <a:solidFill>
                <a:srgbClr val="0070C0"/>
              </a:solidFill>
              <a:latin typeface="+mj-lt"/>
              <a:ea typeface="ヒラギノ角ゴ Pro W3" charset="0"/>
              <a:cs typeface="ヒラギノ角ゴ Pro W3" charset="0"/>
              <a:sym typeface="Times New Roman" charset="0"/>
            </a:endParaRPr>
          </a:p>
          <a:p>
            <a:pPr algn="just">
              <a:lnSpc>
                <a:spcPct val="110000"/>
              </a:lnSpc>
            </a:pPr>
            <a:endParaRPr lang="en-US" sz="1600" dirty="0">
              <a:solidFill>
                <a:srgbClr val="0070C0"/>
              </a:solidFill>
              <a:latin typeface="+mj-lt"/>
              <a:ea typeface="ヒラギノ角ゴ Pro W3" charset="0"/>
              <a:cs typeface="ヒラギノ角ゴ Pro W3" charset="0"/>
              <a:sym typeface="Times New Roman" charset="0"/>
            </a:endParaRPr>
          </a:p>
          <a:p>
            <a:pPr algn="just">
              <a:lnSpc>
                <a:spcPct val="110000"/>
              </a:lnSpc>
            </a:pPr>
            <a:endParaRPr lang="en-US" sz="1600" dirty="0" smtClean="0">
              <a:solidFill>
                <a:srgbClr val="0070C0"/>
              </a:solidFill>
              <a:latin typeface="+mj-lt"/>
              <a:ea typeface="ヒラギノ角ゴ Pro W3" charset="0"/>
              <a:cs typeface="ヒラギノ角ゴ Pro W3" charset="0"/>
              <a:sym typeface="Times New Roman" charset="0"/>
            </a:endParaRPr>
          </a:p>
          <a:p>
            <a:pPr algn="just">
              <a:lnSpc>
                <a:spcPct val="110000"/>
              </a:lnSpc>
            </a:pPr>
            <a:endParaRPr lang="en-US" sz="1600" b="1" dirty="0" smtClean="0">
              <a:solidFill>
                <a:srgbClr val="0070C0"/>
              </a:solidFill>
              <a:latin typeface="+mj-lt"/>
              <a:ea typeface="ヒラギノ角ゴ Pro W3" charset="0"/>
              <a:cs typeface="ヒラギノ角ゴ Pro W3" charset="0"/>
              <a:sym typeface="Times New Roman" charset="0"/>
            </a:endParaRPr>
          </a:p>
          <a:p>
            <a:pPr algn="just">
              <a:lnSpc>
                <a:spcPct val="110000"/>
              </a:lnSpc>
            </a:pPr>
            <a:endParaRPr lang="en-US" sz="1600" b="1" dirty="0" smtClean="0">
              <a:solidFill>
                <a:srgbClr val="0070C0"/>
              </a:solidFill>
              <a:latin typeface="+mj-lt"/>
              <a:ea typeface="ヒラギノ角ゴ Pro W3" charset="0"/>
              <a:cs typeface="ヒラギノ角ゴ Pro W3" charset="0"/>
              <a:sym typeface="Times New Roman" charset="0"/>
            </a:endParaRPr>
          </a:p>
          <a:p>
            <a:pPr algn="just">
              <a:lnSpc>
                <a:spcPct val="110000"/>
              </a:lnSpc>
            </a:pPr>
            <a:endParaRPr lang="en-US" sz="1600" b="1" dirty="0">
              <a:solidFill>
                <a:srgbClr val="0070C0"/>
              </a:solidFill>
              <a:latin typeface="+mj-lt"/>
              <a:ea typeface="ヒラギノ角ゴ Pro W3" charset="0"/>
              <a:cs typeface="ヒラギノ角ゴ Pro W3" charset="0"/>
              <a:sym typeface="Times New Roman" charset="0"/>
            </a:endParaRPr>
          </a:p>
          <a:p>
            <a:pPr algn="just">
              <a:lnSpc>
                <a:spcPct val="110000"/>
              </a:lnSpc>
            </a:pPr>
            <a:endParaRPr lang="en-US" sz="1600" b="1" dirty="0" smtClean="0">
              <a:solidFill>
                <a:srgbClr val="0070C0"/>
              </a:solidFill>
              <a:latin typeface="+mj-lt"/>
              <a:ea typeface="ヒラギノ角ゴ Pro W3" charset="0"/>
              <a:cs typeface="ヒラギノ角ゴ Pro W3" charset="0"/>
              <a:sym typeface="Times New Roman" charset="0"/>
            </a:endParaRPr>
          </a:p>
          <a:p>
            <a:pPr algn="just">
              <a:lnSpc>
                <a:spcPct val="110000"/>
              </a:lnSpc>
            </a:pPr>
            <a:endParaRPr lang="en-US" sz="1600" b="1" dirty="0">
              <a:solidFill>
                <a:srgbClr val="0070C0"/>
              </a:solidFill>
              <a:latin typeface="+mj-lt"/>
              <a:ea typeface="ヒラギノ角ゴ Pro W3" charset="0"/>
              <a:cs typeface="ヒラギノ角ゴ Pro W3" charset="0"/>
              <a:sym typeface="Times New Roman" charset="0"/>
            </a:endParaRPr>
          </a:p>
          <a:p>
            <a:pPr algn="just">
              <a:lnSpc>
                <a:spcPct val="110000"/>
              </a:lnSpc>
            </a:pPr>
            <a:endParaRPr lang="en-US" sz="1600" b="1" dirty="0" smtClean="0">
              <a:solidFill>
                <a:srgbClr val="0070C0"/>
              </a:solidFill>
              <a:latin typeface="+mj-lt"/>
              <a:ea typeface="ヒラギノ角ゴ Pro W3" charset="0"/>
              <a:cs typeface="ヒラギノ角ゴ Pro W3" charset="0"/>
              <a:sym typeface="Times New Roman" charset="0"/>
            </a:endParaRPr>
          </a:p>
          <a:p>
            <a:pPr algn="just">
              <a:lnSpc>
                <a:spcPct val="110000"/>
              </a:lnSpc>
            </a:pPr>
            <a:endParaRPr lang="en-US" sz="1600" b="1" dirty="0">
              <a:solidFill>
                <a:srgbClr val="0070C0"/>
              </a:solidFill>
              <a:latin typeface="+mj-lt"/>
              <a:ea typeface="ヒラギノ角ゴ Pro W3" charset="0"/>
              <a:cs typeface="ヒラギノ角ゴ Pro W3" charset="0"/>
              <a:sym typeface="Times New Roman" charset="0"/>
            </a:endParaRPr>
          </a:p>
          <a:p>
            <a:pPr algn="just">
              <a:lnSpc>
                <a:spcPct val="110000"/>
              </a:lnSpc>
            </a:pPr>
            <a:endParaRPr lang="en-US" sz="1600" b="1" dirty="0" smtClean="0">
              <a:solidFill>
                <a:srgbClr val="0070C0"/>
              </a:solidFill>
              <a:latin typeface="+mj-lt"/>
              <a:ea typeface="ヒラギノ角ゴ Pro W3" charset="0"/>
              <a:cs typeface="ヒラギノ角ゴ Pro W3" charset="0"/>
              <a:sym typeface="Times New Roman" charset="0"/>
            </a:endParaRPr>
          </a:p>
          <a:p>
            <a:pPr algn="just">
              <a:lnSpc>
                <a:spcPct val="110000"/>
              </a:lnSpc>
            </a:pPr>
            <a:endParaRPr lang="en-US" sz="1600" b="1" dirty="0" smtClean="0">
              <a:solidFill>
                <a:srgbClr val="0070C0"/>
              </a:solidFill>
              <a:latin typeface="+mj-lt"/>
              <a:ea typeface="ヒラギノ角ゴ Pro W3" charset="0"/>
              <a:cs typeface="ヒラギノ角ゴ Pro W3" charset="0"/>
              <a:sym typeface="Times New Roman" charset="0"/>
            </a:endParaRPr>
          </a:p>
          <a:p>
            <a:pPr algn="just">
              <a:lnSpc>
                <a:spcPct val="110000"/>
              </a:lnSpc>
            </a:pPr>
            <a:endParaRPr lang="en-US" sz="1600" b="1" dirty="0">
              <a:solidFill>
                <a:srgbClr val="0070C0"/>
              </a:solidFill>
              <a:latin typeface="+mj-lt"/>
              <a:ea typeface="ヒラギノ角ゴ Pro W3" charset="0"/>
              <a:cs typeface="ヒラギノ角ゴ Pro W3" charset="0"/>
              <a:sym typeface="Times New Roman" charset="0"/>
            </a:endParaRPr>
          </a:p>
          <a:p>
            <a:pPr algn="just">
              <a:lnSpc>
                <a:spcPct val="110000"/>
              </a:lnSpc>
            </a:pPr>
            <a:endParaRPr lang="en-US" sz="1600" b="1" dirty="0" smtClean="0">
              <a:solidFill>
                <a:srgbClr val="0070C0"/>
              </a:solidFill>
              <a:latin typeface="+mj-lt"/>
              <a:ea typeface="ヒラギノ角ゴ Pro W3" charset="0"/>
              <a:cs typeface="ヒラギノ角ゴ Pro W3" charset="0"/>
              <a:sym typeface="Times New Roman" charset="0"/>
            </a:endParaRPr>
          </a:p>
          <a:p>
            <a:pPr algn="just">
              <a:lnSpc>
                <a:spcPct val="110000"/>
              </a:lnSpc>
            </a:pPr>
            <a:endParaRPr lang="en-US" sz="1600" b="1" dirty="0" smtClean="0">
              <a:solidFill>
                <a:srgbClr val="0070C0"/>
              </a:solidFill>
              <a:latin typeface="+mj-lt"/>
              <a:ea typeface="ヒラギノ角ゴ Pro W3" charset="0"/>
              <a:cs typeface="ヒラギノ角ゴ Pro W3" charset="0"/>
              <a:sym typeface="Times New Roman" charset="0"/>
            </a:endParaRPr>
          </a:p>
          <a:p>
            <a:pPr algn="just">
              <a:lnSpc>
                <a:spcPct val="110000"/>
              </a:lnSpc>
            </a:pPr>
            <a:endParaRPr lang="en-US" sz="1600" b="1" dirty="0">
              <a:solidFill>
                <a:srgbClr val="0070C0"/>
              </a:solidFill>
              <a:latin typeface="+mj-lt"/>
              <a:ea typeface="ヒラギノ角ゴ Pro W3" charset="0"/>
              <a:cs typeface="ヒラギノ角ゴ Pro W3" charset="0"/>
              <a:sym typeface="Times New Roman" charset="0"/>
            </a:endParaRPr>
          </a:p>
          <a:p>
            <a:pPr algn="just">
              <a:lnSpc>
                <a:spcPct val="110000"/>
              </a:lnSpc>
            </a:pPr>
            <a:endParaRPr lang="en-US" sz="1600" b="1" dirty="0" smtClean="0">
              <a:solidFill>
                <a:srgbClr val="0070C0"/>
              </a:solidFill>
              <a:latin typeface="+mj-lt"/>
              <a:ea typeface="ヒラギノ角ゴ Pro W3" charset="0"/>
              <a:cs typeface="ヒラギノ角ゴ Pro W3" charset="0"/>
              <a:sym typeface="Times New Roman" charset="0"/>
            </a:endParaRPr>
          </a:p>
          <a:p>
            <a:pPr algn="just">
              <a:lnSpc>
                <a:spcPct val="110000"/>
              </a:lnSpc>
            </a:pPr>
            <a:endParaRPr lang="en-US" sz="1600" dirty="0" smtClean="0">
              <a:solidFill>
                <a:srgbClr val="0070C0"/>
              </a:solidFill>
              <a:latin typeface="+mj-lt"/>
              <a:ea typeface="ヒラギノ角ゴ Pro W3" charset="0"/>
              <a:cs typeface="ヒラギノ角ゴ Pro W3" charset="0"/>
              <a:sym typeface="Times New Roman" charset="0"/>
            </a:endParaRPr>
          </a:p>
          <a:p>
            <a:pPr algn="just">
              <a:lnSpc>
                <a:spcPct val="110000"/>
              </a:lnSpc>
            </a:pPr>
            <a:endParaRPr lang="en-US" sz="1600" dirty="0">
              <a:solidFill>
                <a:srgbClr val="0070C0"/>
              </a:solidFill>
              <a:latin typeface="+mj-lt"/>
              <a:ea typeface="ヒラギノ角ゴ Pro W3" charset="0"/>
              <a:cs typeface="ヒラギノ角ゴ Pro W3" charset="0"/>
              <a:sym typeface="Times New Roman" charset="0"/>
            </a:endParaRPr>
          </a:p>
          <a:p>
            <a:pPr algn="just">
              <a:lnSpc>
                <a:spcPct val="110000"/>
              </a:lnSpc>
            </a:pPr>
            <a:endParaRPr lang="en-US" sz="1600" dirty="0" smtClean="0">
              <a:solidFill>
                <a:srgbClr val="0070C0"/>
              </a:solidFill>
              <a:latin typeface="+mj-lt"/>
              <a:ea typeface="ヒラギノ角ゴ Pro W3" charset="0"/>
              <a:cs typeface="ヒラギノ角ゴ Pro W3" charset="0"/>
              <a:sym typeface="Times New Roman" charset="0"/>
            </a:endParaRPr>
          </a:p>
        </p:txBody>
      </p:sp>
      <p:sp>
        <p:nvSpPr>
          <p:cNvPr id="3079" name="Rectangle 7"/>
          <p:cNvSpPr>
            <a:spLocks/>
          </p:cNvSpPr>
          <p:nvPr/>
        </p:nvSpPr>
        <p:spPr bwMode="auto">
          <a:xfrm>
            <a:off x="796249" y="938494"/>
            <a:ext cx="120904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/>
          <a:p>
            <a:r>
              <a:rPr lang="en-US" sz="3000" dirty="0">
                <a:solidFill>
                  <a:srgbClr val="FF0000"/>
                </a:solidFill>
              </a:rPr>
              <a:t>KANGAROO CARE STABILIZES PRETERM INFANT PHYSIOLOGY </a:t>
            </a:r>
            <a:endParaRPr lang="en-US" sz="3000" dirty="0" smtClean="0">
              <a:solidFill>
                <a:srgbClr val="FF0000"/>
              </a:solidFill>
            </a:endParaRPr>
          </a:p>
          <a:p>
            <a:r>
              <a:rPr lang="en-US" sz="2000" dirty="0" smtClean="0">
                <a:solidFill>
                  <a:srgbClr val="0070C0"/>
                </a:solidFill>
              </a:rPr>
              <a:t>AS </a:t>
            </a:r>
            <a:r>
              <a:rPr lang="en-US" sz="2000" dirty="0">
                <a:solidFill>
                  <a:srgbClr val="0070C0"/>
                </a:solidFill>
              </a:rPr>
              <a:t>MEASURED BY HEART RATE </a:t>
            </a:r>
            <a:r>
              <a:rPr lang="en-US" sz="2000" dirty="0" smtClean="0">
                <a:solidFill>
                  <a:srgbClr val="0070C0"/>
                </a:solidFill>
              </a:rPr>
              <a:t>VARIABILITY </a:t>
            </a:r>
          </a:p>
          <a:p>
            <a:r>
              <a:rPr lang="en-US" sz="2000" dirty="0" smtClean="0">
                <a:solidFill>
                  <a:srgbClr val="0070C0"/>
                </a:solidFill>
              </a:rPr>
              <a:t>- A </a:t>
            </a:r>
            <a:r>
              <a:rPr lang="en-US" sz="2000" dirty="0">
                <a:solidFill>
                  <a:srgbClr val="0070C0"/>
                </a:solidFill>
              </a:rPr>
              <a:t>MATTRESS SIMULATING ASPECTS OF KANGAROO CARE DOES NOT</a:t>
            </a:r>
            <a:endParaRPr lang="nl-NL" sz="2000" dirty="0">
              <a:solidFill>
                <a:srgbClr val="0070C0"/>
              </a:solidFill>
            </a:endParaRPr>
          </a:p>
          <a:p>
            <a:endParaRPr lang="en-US" sz="3000" b="1" dirty="0">
              <a:solidFill>
                <a:schemeClr val="tx1"/>
              </a:solidFill>
              <a:latin typeface="Helvetica" charset="0"/>
              <a:ea typeface="ヒラギノ角ゴ Pro W3" charset="0"/>
              <a:cs typeface="ヒラギノ角ゴ Pro W3" charset="0"/>
              <a:sym typeface="Helvetica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243" r="9584"/>
          <a:stretch/>
        </p:blipFill>
        <p:spPr>
          <a:xfrm rot="5400000">
            <a:off x="8085105" y="4748422"/>
            <a:ext cx="3046929" cy="53340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4"/>
          <a:srcRect t="504" b="365"/>
          <a:stretch/>
        </p:blipFill>
        <p:spPr>
          <a:xfrm>
            <a:off x="2075172" y="9077524"/>
            <a:ext cx="9686925" cy="4815529"/>
          </a:xfrm>
          <a:prstGeom prst="rect">
            <a:avLst/>
          </a:prstGeom>
        </p:spPr>
      </p:pic>
      <p:pic>
        <p:nvPicPr>
          <p:cNvPr id="1026" name="Picture 2" descr="Image result for kangaroo care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5411" y="5891957"/>
            <a:ext cx="5431482" cy="30469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TextBox 11"/>
          <p:cNvSpPr txBox="1"/>
          <p:nvPr/>
        </p:nvSpPr>
        <p:spPr>
          <a:xfrm>
            <a:off x="5491778" y="14269497"/>
            <a:ext cx="314190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600" b="1" dirty="0" smtClean="0">
                <a:solidFill>
                  <a:srgbClr val="0070C0"/>
                </a:solidFill>
                <a:latin typeface="+mj-lt"/>
              </a:rPr>
              <a:t>Results and conclusion:</a:t>
            </a:r>
            <a:endParaRPr lang="nl-NL" sz="1600" b="1" dirty="0">
              <a:solidFill>
                <a:srgbClr val="0070C0"/>
              </a:solidFill>
              <a:latin typeface="+mj-lt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32999" y="17951501"/>
            <a:ext cx="12571268" cy="14157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600" dirty="0" smtClean="0">
                <a:solidFill>
                  <a:srgbClr val="0070C0"/>
                </a:solidFill>
                <a:latin typeface="+mj-lt"/>
              </a:rPr>
              <a:t>In </a:t>
            </a:r>
            <a:r>
              <a:rPr lang="en-US" sz="1600" dirty="0">
                <a:solidFill>
                  <a:srgbClr val="0070C0"/>
                </a:solidFill>
              </a:rPr>
              <a:t>total</a:t>
            </a:r>
            <a:r>
              <a:rPr lang="en-US" sz="1600" dirty="0" smtClean="0">
                <a:solidFill>
                  <a:srgbClr val="0070C0"/>
                </a:solidFill>
                <a:latin typeface="+mj-lt"/>
              </a:rPr>
              <a:t>, 182 </a:t>
            </a:r>
            <a:r>
              <a:rPr lang="en-US" sz="1600" dirty="0">
                <a:solidFill>
                  <a:srgbClr val="0070C0"/>
                </a:solidFill>
                <a:latin typeface="+mj-lt"/>
              </a:rPr>
              <a:t>KC and 180 BabyBe sessions were analyzed in 20 preterm </a:t>
            </a:r>
            <a:r>
              <a:rPr lang="en-US" sz="1600" dirty="0" smtClean="0">
                <a:solidFill>
                  <a:srgbClr val="0070C0"/>
                </a:solidFill>
                <a:latin typeface="+mj-lt"/>
              </a:rPr>
              <a:t>infants. Autonomic regulation stabilized during KC as reflected by a reduction in SDDec. After KC, this effect remained </a:t>
            </a:r>
            <a:r>
              <a:rPr lang="en-US" sz="1600" dirty="0">
                <a:solidFill>
                  <a:srgbClr val="0070C0"/>
                </a:solidFill>
                <a:latin typeface="+mj-lt"/>
              </a:rPr>
              <a:t>(p ≤ 0.01). The </a:t>
            </a:r>
            <a:r>
              <a:rPr lang="en-US" sz="1600" dirty="0" smtClean="0">
                <a:solidFill>
                  <a:srgbClr val="0070C0"/>
                </a:solidFill>
                <a:latin typeface="+mj-lt"/>
              </a:rPr>
              <a:t>mattress did </a:t>
            </a:r>
            <a:r>
              <a:rPr lang="en-US" sz="1600" dirty="0">
                <a:solidFill>
                  <a:srgbClr val="0070C0"/>
                </a:solidFill>
                <a:latin typeface="+mj-lt"/>
              </a:rPr>
              <a:t>not </a:t>
            </a:r>
            <a:r>
              <a:rPr lang="en-US" sz="1600">
                <a:solidFill>
                  <a:srgbClr val="0070C0"/>
                </a:solidFill>
                <a:latin typeface="+mj-lt"/>
              </a:rPr>
              <a:t>affect </a:t>
            </a:r>
            <a:r>
              <a:rPr lang="en-US" sz="1600" smtClean="0">
                <a:solidFill>
                  <a:srgbClr val="0070C0"/>
                </a:solidFill>
                <a:latin typeface="+mj-lt"/>
              </a:rPr>
              <a:t>SDDec significantly</a:t>
            </a:r>
            <a:r>
              <a:rPr lang="en-US" sz="1600" dirty="0" smtClean="0">
                <a:solidFill>
                  <a:srgbClr val="0070C0"/>
                </a:solidFill>
                <a:latin typeface="+mj-lt"/>
              </a:rPr>
              <a:t>.</a:t>
            </a:r>
            <a:r>
              <a:rPr lang="en-US" sz="1600" dirty="0">
                <a:solidFill>
                  <a:srgbClr val="0070C0"/>
                </a:solidFill>
                <a:latin typeface="+mj-lt"/>
              </a:rPr>
              <a:t> </a:t>
            </a:r>
            <a:endParaRPr lang="en-US" sz="1600" dirty="0" smtClean="0">
              <a:solidFill>
                <a:srgbClr val="0070C0"/>
              </a:solidFill>
              <a:latin typeface="+mj-lt"/>
            </a:endParaRPr>
          </a:p>
          <a:p>
            <a:pPr algn="just"/>
            <a:endParaRPr lang="en-US" sz="1600" dirty="0" smtClean="0">
              <a:solidFill>
                <a:srgbClr val="0070C0"/>
              </a:solidFill>
              <a:latin typeface="+mj-lt"/>
            </a:endParaRPr>
          </a:p>
          <a:p>
            <a:pPr algn="just"/>
            <a:endParaRPr lang="en-US" sz="400" b="1" dirty="0" smtClean="0">
              <a:solidFill>
                <a:srgbClr val="0070C0"/>
              </a:solidFill>
              <a:latin typeface="+mj-lt"/>
            </a:endParaRPr>
          </a:p>
          <a:p>
            <a:pPr algn="just"/>
            <a:r>
              <a:rPr lang="en-US" sz="1600" b="1" dirty="0" smtClean="0">
                <a:solidFill>
                  <a:srgbClr val="0070C0"/>
                </a:solidFill>
                <a:latin typeface="+mj-lt"/>
              </a:rPr>
              <a:t>Conclusion</a:t>
            </a:r>
            <a:r>
              <a:rPr lang="en-US" sz="1600" b="1" dirty="0">
                <a:solidFill>
                  <a:srgbClr val="0070C0"/>
                </a:solidFill>
                <a:latin typeface="+mj-lt"/>
              </a:rPr>
              <a:t>: Unlike KC, a mattress that </a:t>
            </a:r>
            <a:r>
              <a:rPr lang="en-US" sz="1600" b="1" dirty="0" smtClean="0">
                <a:solidFill>
                  <a:srgbClr val="0070C0"/>
                </a:solidFill>
                <a:latin typeface="+mj-lt"/>
              </a:rPr>
              <a:t>mimics </a:t>
            </a:r>
            <a:r>
              <a:rPr lang="en-US" sz="1600" b="1" dirty="0">
                <a:solidFill>
                  <a:srgbClr val="0070C0"/>
                </a:solidFill>
                <a:latin typeface="+mj-lt"/>
              </a:rPr>
              <a:t>breathing motion and heartbeat sounds does not </a:t>
            </a:r>
            <a:r>
              <a:rPr lang="en-US" sz="1600" b="1" dirty="0" smtClean="0">
                <a:solidFill>
                  <a:srgbClr val="0070C0"/>
                </a:solidFill>
                <a:latin typeface="+mj-lt"/>
              </a:rPr>
              <a:t>stabilize autonomic regulation.</a:t>
            </a:r>
            <a:endParaRPr lang="nl-NL" sz="1600" b="1" dirty="0">
              <a:solidFill>
                <a:srgbClr val="0070C0"/>
              </a:solidFill>
              <a:latin typeface="+mj-lt"/>
            </a:endParaRPr>
          </a:p>
          <a:p>
            <a:pPr algn="just"/>
            <a:endParaRPr lang="nl-NL" sz="1600" b="1" dirty="0">
              <a:solidFill>
                <a:srgbClr val="0070C0"/>
              </a:solidFill>
              <a:latin typeface="+mj-lt"/>
            </a:endParaRPr>
          </a:p>
        </p:txBody>
      </p:sp>
      <p:sp>
        <p:nvSpPr>
          <p:cNvPr id="14" name="Rectangle 13"/>
          <p:cNvSpPr/>
          <p:nvPr/>
        </p:nvSpPr>
        <p:spPr bwMode="auto">
          <a:xfrm>
            <a:off x="504421" y="18613220"/>
            <a:ext cx="12764333" cy="661720"/>
          </a:xfrm>
          <a:prstGeom prst="rect">
            <a:avLst/>
          </a:prstGeom>
          <a:noFill/>
          <a:ln w="762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NL" sz="84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Gill Sans" charset="0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 rotWithShape="1">
          <a:blip r:embed="rId6"/>
          <a:srcRect t="1293"/>
          <a:stretch/>
        </p:blipFill>
        <p:spPr>
          <a:xfrm>
            <a:off x="2075172" y="14650143"/>
            <a:ext cx="9686925" cy="3215457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 bwMode="auto">
          <a:xfrm>
            <a:off x="2147180" y="14693951"/>
            <a:ext cx="318332" cy="304055"/>
          </a:xfrm>
          <a:prstGeom prst="rect">
            <a:avLst/>
          </a:prstGeom>
          <a:solidFill>
            <a:schemeClr val="bg1"/>
          </a:solidFill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NL" sz="84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Gill Sans" charset="0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  <p:sp>
        <p:nvSpPr>
          <p:cNvPr id="34" name="Rectangle 33"/>
          <p:cNvSpPr/>
          <p:nvPr/>
        </p:nvSpPr>
        <p:spPr bwMode="auto">
          <a:xfrm>
            <a:off x="6992697" y="14703208"/>
            <a:ext cx="318332" cy="304055"/>
          </a:xfrm>
          <a:prstGeom prst="rect">
            <a:avLst/>
          </a:prstGeom>
          <a:solidFill>
            <a:schemeClr val="bg1"/>
          </a:solidFill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NL" sz="84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Gill Sans" charset="0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Layout">
  <a:themeElements>
    <a:clrScheme name="Layou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yout">
      <a:majorFont>
        <a:latin typeface="Helvetica"/>
        <a:ea typeface="ヒラギノ角ゴ ProN W6"/>
        <a:cs typeface="ヒラギノ角ゴ ProN W6"/>
      </a:majorFont>
      <a:minorFont>
        <a:latin typeface="Gill Sans"/>
        <a:ea typeface="ヒラギノ角ゴ ProN W3"/>
        <a:cs typeface="ヒラギノ角ゴ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8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8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lnDef>
  </a:objectDefaults>
  <a:extraClrSchemeLst>
    <a:extraClrScheme>
      <a:clrScheme name="Layou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187</TotalTime>
  <Pages>0</Pages>
  <Words>255</Words>
  <Characters>0</Characters>
  <Application>Microsoft Office PowerPoint</Application>
  <PresentationFormat>Custom</PresentationFormat>
  <Lines>0</Lines>
  <Paragraphs>52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0" baseType="lpstr">
      <vt:lpstr>Arial</vt:lpstr>
      <vt:lpstr>Calibri</vt:lpstr>
      <vt:lpstr>Gill Sans</vt:lpstr>
      <vt:lpstr>Helvetica</vt:lpstr>
      <vt:lpstr>Times New Roman</vt:lpstr>
      <vt:lpstr>ヒラギノ角ゴ Pro W3</vt:lpstr>
      <vt:lpstr>ヒラギノ角ゴ ProN W3</vt:lpstr>
      <vt:lpstr>ヒラギノ角ゴ ProN W6</vt:lpstr>
      <vt:lpstr>Layout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subject/>
  <dc:creator>Pul, C. van</dc:creator>
  <cp:keywords/>
  <dc:description/>
  <cp:lastModifiedBy>I3</cp:lastModifiedBy>
  <cp:revision>54</cp:revision>
  <dcterms:modified xsi:type="dcterms:W3CDTF">2018-09-26T16:42:16Z</dcterms:modified>
</cp:coreProperties>
</file>